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10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393056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323191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19167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148244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330500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276375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225489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167437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205511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211168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8CB9D-A03D-4897-9EE4-9537677492A1}" type="datetimeFigureOut">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6A620-138C-44A9-9E89-FF6CAD80E4EF}" type="slidenum">
              <a:rPr lang="en-US" smtClean="0"/>
              <a:t>‹#›</a:t>
            </a:fld>
            <a:endParaRPr lang="en-US" dirty="0"/>
          </a:p>
        </p:txBody>
      </p:sp>
    </p:spTree>
    <p:extLst>
      <p:ext uri="{BB962C8B-B14F-4D97-AF65-F5344CB8AC3E}">
        <p14:creationId xmlns:p14="http://schemas.microsoft.com/office/powerpoint/2010/main" val="317270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8CB9D-A03D-4897-9EE4-9537677492A1}" type="datetimeFigureOut">
              <a:rPr lang="en-US" smtClean="0"/>
              <a:t>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A620-138C-44A9-9E89-FF6CAD80E4EF}" type="slidenum">
              <a:rPr lang="en-US" smtClean="0"/>
              <a:t>‹#›</a:t>
            </a:fld>
            <a:endParaRPr lang="en-US" dirty="0"/>
          </a:p>
        </p:txBody>
      </p:sp>
    </p:spTree>
    <p:extLst>
      <p:ext uri="{BB962C8B-B14F-4D97-AF65-F5344CB8AC3E}">
        <p14:creationId xmlns:p14="http://schemas.microsoft.com/office/powerpoint/2010/main" val="307442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dowCOunter.WINDOWCOUNTER-P\Desktop\iStock Photots\Stock photo ID  5383420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00999" cy="4739053"/>
          </a:xfrm>
          <a:prstGeom prst="rect">
            <a:avLst/>
          </a:prstGeom>
          <a:noFill/>
          <a:effectLst>
            <a:softEdge rad="7112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6299" y="1295399"/>
            <a:ext cx="7315200" cy="1077218"/>
          </a:xfrm>
          <a:prstGeom prst="rect">
            <a:avLst/>
          </a:prstGeom>
          <a:noFill/>
        </p:spPr>
        <p:txBody>
          <a:bodyPr wrap="square" rtlCol="0">
            <a:spAutoFit/>
          </a:bodyPr>
          <a:lstStyle/>
          <a:p>
            <a:pPr algn="ctr"/>
            <a:r>
              <a:rPr lang="en-US" sz="3200" b="1" i="1" dirty="0" smtClean="0">
                <a:ln>
                  <a:solidFill>
                    <a:schemeClr val="accent5">
                      <a:lumMod val="50000"/>
                    </a:schemeClr>
                  </a:solidFill>
                </a:ln>
                <a:solidFill>
                  <a:schemeClr val="bg1"/>
                </a:solidFill>
                <a:effectLst>
                  <a:outerShdw blurRad="38100" dist="38100" dir="2700000" algn="tl">
                    <a:srgbClr val="000000">
                      <a:alpha val="43137"/>
                    </a:srgbClr>
                  </a:outerShdw>
                </a:effectLst>
                <a:latin typeface="DejaVu Serif" panose="02060603050605020204" pitchFamily="18" charset="0"/>
                <a:ea typeface="DejaVu Serif" panose="02060603050605020204" pitchFamily="18" charset="0"/>
                <a:cs typeface="Narkisim" panose="020E0502050101010101" pitchFamily="34" charset="-79"/>
              </a:rPr>
              <a:t>START ENJOYING YOUR BACKYARD A LOT MORE</a:t>
            </a:r>
            <a:endParaRPr lang="en-US" sz="3200" b="1" i="1" dirty="0">
              <a:ln>
                <a:solidFill>
                  <a:schemeClr val="accent5">
                    <a:lumMod val="50000"/>
                  </a:schemeClr>
                </a:solidFill>
              </a:ln>
              <a:solidFill>
                <a:schemeClr val="bg1"/>
              </a:solidFill>
              <a:effectLst>
                <a:outerShdw blurRad="38100" dist="38100" dir="2700000" algn="tl">
                  <a:srgbClr val="000000">
                    <a:alpha val="43137"/>
                  </a:srgbClr>
                </a:outerShdw>
              </a:effectLst>
              <a:latin typeface="DejaVu Serif" panose="02060603050605020204" pitchFamily="18" charset="0"/>
              <a:ea typeface="DejaVu Serif" panose="02060603050605020204" pitchFamily="18" charset="0"/>
              <a:cs typeface="Narkisim" panose="020E0502050101010101" pitchFamily="34" charset="-79"/>
            </a:endParaRPr>
          </a:p>
        </p:txBody>
      </p:sp>
    </p:spTree>
    <p:extLst>
      <p:ext uri="{BB962C8B-B14F-4D97-AF65-F5344CB8AC3E}">
        <p14:creationId xmlns:p14="http://schemas.microsoft.com/office/powerpoint/2010/main" val="305728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7031037" cy="584775"/>
          </a:xfrm>
          <a:prstGeom prst="rect">
            <a:avLst/>
          </a:prstGeom>
          <a:noFill/>
        </p:spPr>
        <p:txBody>
          <a:bodyPr wrap="square" rtlCol="0">
            <a:spAutoFit/>
          </a:bodyPr>
          <a:lstStyle/>
          <a:p>
            <a:pPr algn="ctr"/>
            <a:r>
              <a:rPr lang="en-US" sz="3200" b="1" u="sng"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Our Simple Purchasing Process</a:t>
            </a:r>
            <a:endParaRPr lang="en-US" sz="3200" b="1" u="sng" dirty="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endParaRPr>
          </a:p>
        </p:txBody>
      </p:sp>
      <p:sp>
        <p:nvSpPr>
          <p:cNvPr id="4" name="TextBox 3"/>
          <p:cNvSpPr txBox="1"/>
          <p:nvPr/>
        </p:nvSpPr>
        <p:spPr>
          <a:xfrm>
            <a:off x="1343818" y="429697"/>
            <a:ext cx="7086599" cy="7571303"/>
          </a:xfrm>
          <a:prstGeom prst="rect">
            <a:avLst/>
          </a:prstGeom>
          <a:noFill/>
        </p:spPr>
        <p:txBody>
          <a:bodyPr wrap="square" rtlCol="0">
            <a:spAutoFit/>
          </a:bodyPr>
          <a:lstStyle/>
          <a:p>
            <a:pPr marL="2628900" lvl="5" indent="-342900">
              <a:buAutoNum type="arabicPeriod"/>
            </a:pPr>
            <a:r>
              <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Picking Your Pool</a:t>
            </a:r>
          </a:p>
          <a:p>
            <a:r>
              <a:rPr lang="en-US" dirty="0"/>
              <a:t>	</a:t>
            </a:r>
            <a:r>
              <a:rPr lang="en-US" sz="1600" dirty="0" smtClean="0">
                <a:latin typeface="Georgia" panose="02040502050405020303" pitchFamily="18" charset="0"/>
              </a:rPr>
              <a:t>Our knowledgeable staff is eager to help you find the right pool and answer all of your questions. To make the most informed decision, </a:t>
            </a:r>
            <a:r>
              <a:rPr lang="en-US" sz="1600" dirty="0">
                <a:latin typeface="Georgia" panose="02040502050405020303" pitchFamily="18" charset="0"/>
              </a:rPr>
              <a:t>w</a:t>
            </a:r>
            <a:r>
              <a:rPr lang="en-US" sz="1600" dirty="0" smtClean="0">
                <a:latin typeface="Georgia" panose="02040502050405020303" pitchFamily="18" charset="0"/>
              </a:rPr>
              <a:t>e recommend visiting our store for a one on one consultation. We have a variety of fully assembled pools in our showroom. We will help you decide which pool model and size is the best match for your yard’s layout and your usage.</a:t>
            </a:r>
            <a:endParaRPr lang="en-US" dirty="0">
              <a:latin typeface="Georgia" panose="02040502050405020303" pitchFamily="18" charset="0"/>
            </a:endParaRPr>
          </a:p>
          <a:p>
            <a:pPr marL="342900" indent="-342900" algn="ctr">
              <a:buAutoNum type="arabicPeriod" startAt="2"/>
            </a:pPr>
            <a:r>
              <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Customizing Your Pool Package</a:t>
            </a:r>
          </a:p>
          <a:p>
            <a:r>
              <a:rPr lang="en-US" dirty="0">
                <a:latin typeface="Georgia" panose="02040502050405020303" pitchFamily="18" charset="0"/>
              </a:rPr>
              <a:t>	</a:t>
            </a:r>
            <a:r>
              <a:rPr lang="en-US" sz="1600" dirty="0" smtClean="0">
                <a:latin typeface="Georgia" panose="02040502050405020303" pitchFamily="18" charset="0"/>
              </a:rPr>
              <a:t>Once you have found the ideal pool, you will be able to build a package of accessories to fit your needs. From liners, ladders, filter systems and much more. Our staff will guide you through your options and create a pool for with all the right things. Whether all you need are the basics, or you want to upgrade to our nicer options, we can build the perfect pool package for you.</a:t>
            </a:r>
            <a:endParaRPr lang="en-US" dirty="0">
              <a:latin typeface="Georgia" panose="02040502050405020303" pitchFamily="18" charset="0"/>
            </a:endParaRPr>
          </a:p>
          <a:p>
            <a:pPr marL="342900" indent="-342900" algn="ctr">
              <a:buAutoNum type="arabicPeriod" startAt="3"/>
            </a:pPr>
            <a:r>
              <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Making Your Purchase</a:t>
            </a:r>
          </a:p>
          <a:p>
            <a:r>
              <a:rPr lang="en-US" b="1" dirty="0">
                <a:latin typeface="Georgia" panose="02040502050405020303" pitchFamily="18" charset="0"/>
              </a:rPr>
              <a:t>	</a:t>
            </a:r>
            <a:r>
              <a:rPr lang="en-US" sz="1600" dirty="0" smtClean="0">
                <a:latin typeface="Georgia" panose="02040502050405020303" pitchFamily="18" charset="0"/>
              </a:rPr>
              <a:t>We have several ways to complete your purchase and take payment. We accept cash, all credit cards and certified bank checks. We offer 0% financing which can easily be applied for in person and approved within minutes. Its also possible to pay for your new swimming pool through PayPal.</a:t>
            </a:r>
          </a:p>
          <a:p>
            <a:pPr marL="342900" indent="-342900" algn="ctr">
              <a:buAutoNum type="arabicPeriod" startAt="4"/>
            </a:pPr>
            <a:r>
              <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Delivery &amp; Installation</a:t>
            </a:r>
          </a:p>
          <a:p>
            <a:r>
              <a:rPr lang="en-US" b="1" dirty="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	</a:t>
            </a:r>
            <a:r>
              <a:rPr lang="en-US" sz="1600" dirty="0" smtClean="0">
                <a:latin typeface="Georgia" panose="02040502050405020303" pitchFamily="18" charset="0"/>
              </a:rPr>
              <a:t>Upon purchasing your pool package, your sales representative will discuss delivery options. Pools are in stock and ship within 1-2 business days. For our Staten Island customers, we can recommend a trusted and licensed installer. We also ship throughout the state of New Jersey.</a:t>
            </a:r>
            <a:r>
              <a:rPr lang="en-US" sz="1600"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 </a:t>
            </a:r>
            <a:endPar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endParaRPr>
          </a:p>
          <a:p>
            <a:pPr algn="ctr"/>
            <a:endParaRPr lang="en-US"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endParaRPr>
          </a:p>
          <a:p>
            <a:endParaRPr lang="en-US" dirty="0" smtClean="0">
              <a:latin typeface="Georgia" panose="02040502050405020303" pitchFamily="18" charset="0"/>
            </a:endParaRPr>
          </a:p>
          <a:p>
            <a:pPr algn="ctr"/>
            <a:r>
              <a:rPr lang="en-US" dirty="0" smtClean="0">
                <a:latin typeface="Georgia" panose="02040502050405020303" pitchFamily="18" charset="0"/>
              </a:rPr>
              <a:t>   </a:t>
            </a:r>
            <a:endParaRPr lang="en-US" dirty="0">
              <a:latin typeface="Georgia" panose="02040502050405020303" pitchFamily="18" charset="0"/>
            </a:endParaRPr>
          </a:p>
        </p:txBody>
      </p:sp>
    </p:spTree>
    <p:extLst>
      <p:ext uri="{BB962C8B-B14F-4D97-AF65-F5344CB8AC3E}">
        <p14:creationId xmlns:p14="http://schemas.microsoft.com/office/powerpoint/2010/main" val="87717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14</Words>
  <Application>Microsoft Office PowerPoint</Application>
  <PresentationFormat>On-screen Show (4:3)</PresentationFormat>
  <Paragraphs>13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WindowCOunter</dc:creator>
  <cp:lastModifiedBy>WindowCOunter</cp:lastModifiedBy>
  <cp:revision>8</cp:revision>
  <dcterms:created xsi:type="dcterms:W3CDTF">2018-01-09T18:38:56Z</dcterms:created>
  <dcterms:modified xsi:type="dcterms:W3CDTF">2018-01-09T20:51:40Z</dcterms:modified>
</cp:coreProperties>
</file>